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66" r:id="rId5"/>
    <p:sldId id="258" r:id="rId6"/>
    <p:sldId id="262" r:id="rId7"/>
    <p:sldId id="263" r:id="rId8"/>
    <p:sldId id="261" r:id="rId9"/>
    <p:sldId id="259" r:id="rId10"/>
    <p:sldId id="265" r:id="rId11"/>
  </p:sldIdLst>
  <p:sldSz cx="18288000" cy="10287000"/>
  <p:notesSz cx="6858000" cy="9144000"/>
  <p:embeddedFontLst>
    <p:embeddedFont>
      <p:font typeface="Garet" panose="020B0604020202020204" charset="0"/>
      <p:regular r:id="rId12"/>
    </p:embeddedFont>
    <p:embeddedFont>
      <p:font typeface="Garet Bold" panose="020B0604020202020204" charset="0"/>
      <p:regular r:id="rId13"/>
    </p:embeddedFont>
    <p:embeddedFont>
      <p:font typeface="Poppi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67200" y="5131755"/>
            <a:ext cx="9829800" cy="1322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73"/>
              </a:lnSpc>
            </a:pPr>
            <a:r>
              <a:rPr lang="en-US" sz="7623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SMALL BUSINESSES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87345" y="3180437"/>
            <a:ext cx="14189510" cy="210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87"/>
              </a:lnSpc>
              <a:spcBef>
                <a:spcPct val="0"/>
              </a:spcBef>
            </a:pPr>
            <a:r>
              <a:rPr lang="en-US" sz="6062" b="1" dirty="0">
                <a:solidFill>
                  <a:srgbClr val="EE3F1E"/>
                </a:solidFill>
                <a:latin typeface="Garet Bold"/>
                <a:ea typeface="Garet Bold"/>
                <a:cs typeface="Garet Bold"/>
                <a:sym typeface="Garet Bold"/>
              </a:rPr>
              <a:t>EFFICIENT INVENTORY MANAGEMENT SYSTEM FOR  </a:t>
            </a:r>
          </a:p>
        </p:txBody>
      </p:sp>
      <p:sp>
        <p:nvSpPr>
          <p:cNvPr id="5" name="AutoShape 5"/>
          <p:cNvSpPr/>
          <p:nvPr/>
        </p:nvSpPr>
        <p:spPr>
          <a:xfrm>
            <a:off x="3213615" y="9267825"/>
            <a:ext cx="11860769" cy="19050"/>
          </a:xfrm>
          <a:prstGeom prst="line">
            <a:avLst/>
          </a:prstGeom>
          <a:ln w="19050" cap="flat">
            <a:solidFill>
              <a:srgbClr val="EE3F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690613" y="7351260"/>
            <a:ext cx="427063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Group 5: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0613" y="7913235"/>
            <a:ext cx="427063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Sona Rani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0613" y="8533380"/>
            <a:ext cx="427063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Gaurav Yadav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31" y="9229725"/>
            <a:ext cx="11860769" cy="19050"/>
          </a:xfrm>
          <a:prstGeom prst="line">
            <a:avLst/>
          </a:prstGeom>
          <a:ln w="19050" cap="flat">
            <a:solidFill>
              <a:srgbClr val="EE3F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4185517" y="4194175"/>
            <a:ext cx="991696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33441" y="2643285"/>
            <a:ext cx="4920524" cy="2500215"/>
            <a:chOff x="0" y="0"/>
            <a:chExt cx="159962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9623" cy="812800"/>
            </a:xfrm>
            <a:custGeom>
              <a:avLst/>
              <a:gdLst/>
              <a:ahLst/>
              <a:cxnLst/>
              <a:rect l="l" t="t" r="r" b="b"/>
              <a:pathLst>
                <a:path w="1599623" h="812800">
                  <a:moveTo>
                    <a:pt x="36188" y="0"/>
                  </a:moveTo>
                  <a:lnTo>
                    <a:pt x="1563435" y="0"/>
                  </a:lnTo>
                  <a:cubicBezTo>
                    <a:pt x="1573033" y="0"/>
                    <a:pt x="1582238" y="3813"/>
                    <a:pt x="1589024" y="10599"/>
                  </a:cubicBezTo>
                  <a:cubicBezTo>
                    <a:pt x="1595811" y="17386"/>
                    <a:pt x="1599623" y="26590"/>
                    <a:pt x="1599623" y="36188"/>
                  </a:cubicBezTo>
                  <a:lnTo>
                    <a:pt x="1599623" y="776612"/>
                  </a:lnTo>
                  <a:cubicBezTo>
                    <a:pt x="1599623" y="786210"/>
                    <a:pt x="1595811" y="795414"/>
                    <a:pt x="1589024" y="802201"/>
                  </a:cubicBezTo>
                  <a:cubicBezTo>
                    <a:pt x="1582238" y="808987"/>
                    <a:pt x="1573033" y="812800"/>
                    <a:pt x="1563435" y="812800"/>
                  </a:cubicBezTo>
                  <a:lnTo>
                    <a:pt x="36188" y="812800"/>
                  </a:lnTo>
                  <a:cubicBezTo>
                    <a:pt x="26590" y="812800"/>
                    <a:pt x="17386" y="808987"/>
                    <a:pt x="10599" y="802201"/>
                  </a:cubicBezTo>
                  <a:cubicBezTo>
                    <a:pt x="3813" y="795414"/>
                    <a:pt x="0" y="786210"/>
                    <a:pt x="0" y="776612"/>
                  </a:cubicBezTo>
                  <a:lnTo>
                    <a:pt x="0" y="36188"/>
                  </a:lnTo>
                  <a:cubicBezTo>
                    <a:pt x="0" y="26590"/>
                    <a:pt x="3813" y="17386"/>
                    <a:pt x="10599" y="10599"/>
                  </a:cubicBezTo>
                  <a:cubicBezTo>
                    <a:pt x="17386" y="3813"/>
                    <a:pt x="26590" y="0"/>
                    <a:pt x="36188" y="0"/>
                  </a:cubicBezTo>
                  <a:close/>
                </a:path>
              </a:pathLst>
            </a:custGeom>
            <a:blipFill>
              <a:blip r:embed="rId2"/>
              <a:stretch>
                <a:fillRect t="-20210" b="-11401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28731" y="838200"/>
            <a:ext cx="10818311" cy="1193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dirty="0">
                <a:solidFill>
                  <a:schemeClr val="accent6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OBJECTIVE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31" y="1877093"/>
            <a:ext cx="8496269" cy="4281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dirty="0"/>
          </a:p>
          <a:p>
            <a:pPr algn="just">
              <a:lnSpc>
                <a:spcPts val="4200"/>
              </a:lnSpc>
            </a:pPr>
            <a:endParaRPr dirty="0"/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 Bold" panose="020B0604020202020204" charset="0"/>
                <a:ea typeface="Garet"/>
                <a:cs typeface="Poppins Bold" panose="020B0604020202020204" charset="0"/>
                <a:sym typeface="Garet"/>
              </a:rPr>
              <a:t>An inventory management app designed to help small businesses track their stock levels, manage orders, and streamline their supply chain processes. The app will provide real-time inventory updates, order management, and reporting features.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360343" y="5593830"/>
            <a:ext cx="4920524" cy="2500215"/>
            <a:chOff x="0" y="0"/>
            <a:chExt cx="1599623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99623" cy="812800"/>
            </a:xfrm>
            <a:custGeom>
              <a:avLst/>
              <a:gdLst/>
              <a:ahLst/>
              <a:cxnLst/>
              <a:rect l="l" t="t" r="r" b="b"/>
              <a:pathLst>
                <a:path w="1599623" h="812800">
                  <a:moveTo>
                    <a:pt x="36188" y="0"/>
                  </a:moveTo>
                  <a:lnTo>
                    <a:pt x="1563435" y="0"/>
                  </a:lnTo>
                  <a:cubicBezTo>
                    <a:pt x="1573033" y="0"/>
                    <a:pt x="1582238" y="3813"/>
                    <a:pt x="1589024" y="10599"/>
                  </a:cubicBezTo>
                  <a:cubicBezTo>
                    <a:pt x="1595811" y="17386"/>
                    <a:pt x="1599623" y="26590"/>
                    <a:pt x="1599623" y="36188"/>
                  </a:cubicBezTo>
                  <a:lnTo>
                    <a:pt x="1599623" y="776612"/>
                  </a:lnTo>
                  <a:cubicBezTo>
                    <a:pt x="1599623" y="786210"/>
                    <a:pt x="1595811" y="795414"/>
                    <a:pt x="1589024" y="802201"/>
                  </a:cubicBezTo>
                  <a:cubicBezTo>
                    <a:pt x="1582238" y="808987"/>
                    <a:pt x="1573033" y="812800"/>
                    <a:pt x="1563435" y="812800"/>
                  </a:cubicBezTo>
                  <a:lnTo>
                    <a:pt x="36188" y="812800"/>
                  </a:lnTo>
                  <a:cubicBezTo>
                    <a:pt x="26590" y="812800"/>
                    <a:pt x="17386" y="808987"/>
                    <a:pt x="10599" y="802201"/>
                  </a:cubicBezTo>
                  <a:cubicBezTo>
                    <a:pt x="3813" y="795414"/>
                    <a:pt x="0" y="786210"/>
                    <a:pt x="0" y="776612"/>
                  </a:cubicBezTo>
                  <a:lnTo>
                    <a:pt x="0" y="36188"/>
                  </a:lnTo>
                  <a:cubicBezTo>
                    <a:pt x="0" y="26590"/>
                    <a:pt x="3813" y="17386"/>
                    <a:pt x="10599" y="10599"/>
                  </a:cubicBezTo>
                  <a:cubicBezTo>
                    <a:pt x="17386" y="3813"/>
                    <a:pt x="26590" y="0"/>
                    <a:pt x="36188" y="0"/>
                  </a:cubicBezTo>
                  <a:close/>
                </a:path>
              </a:pathLst>
            </a:custGeom>
            <a:blipFill>
              <a:blip r:embed="rId3"/>
              <a:stretch>
                <a:fillRect b="-31120"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1028731" y="9229725"/>
            <a:ext cx="11860769" cy="19050"/>
          </a:xfrm>
          <a:prstGeom prst="line">
            <a:avLst/>
          </a:prstGeom>
          <a:ln w="19050" cap="flat">
            <a:solidFill>
              <a:srgbClr val="EE3F1E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211649" y="9330405"/>
            <a:ext cx="11860769" cy="19050"/>
          </a:xfrm>
          <a:prstGeom prst="line">
            <a:avLst/>
          </a:prstGeom>
          <a:ln w="19050" cap="flat">
            <a:solidFill>
              <a:srgbClr val="EE3F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333412" y="726081"/>
            <a:ext cx="14904622" cy="2450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799"/>
              </a:lnSpc>
            </a:pPr>
            <a:r>
              <a:rPr lang="en-US" sz="6999" b="1" dirty="0">
                <a:solidFill>
                  <a:srgbClr val="EC6737"/>
                </a:solidFill>
                <a:latin typeface="Poppins Bold"/>
                <a:ea typeface="Poppins Bold"/>
                <a:cs typeface="Poppins Bold"/>
                <a:sym typeface="Poppins Bold"/>
              </a:rPr>
              <a:t>TECHNICAL REQUIREMENTS</a:t>
            </a:r>
          </a:p>
          <a:p>
            <a:pPr algn="r">
              <a:lnSpc>
                <a:spcPts val="9799"/>
              </a:lnSpc>
            </a:pPr>
            <a:endParaRPr lang="en-US" sz="6999" b="1" dirty="0">
              <a:solidFill>
                <a:srgbClr val="EC6737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969350" y="6196944"/>
            <a:ext cx="5288749" cy="246501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BBB51332-506F-D4FA-8091-96A98A3B5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788782"/>
              </p:ext>
            </p:extLst>
          </p:nvPr>
        </p:nvGraphicFramePr>
        <p:xfrm>
          <a:off x="3046034" y="2836066"/>
          <a:ext cx="12192000" cy="5343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40146359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852965377"/>
                    </a:ext>
                  </a:extLst>
                </a:gridCol>
              </a:tblGrid>
              <a:tr h="133588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856189"/>
                  </a:ext>
                </a:extLst>
              </a:tr>
              <a:tr h="133588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35254"/>
                  </a:ext>
                </a:extLst>
              </a:tr>
              <a:tr h="133588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92893"/>
                  </a:ext>
                </a:extLst>
              </a:tr>
              <a:tr h="133588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60332"/>
                  </a:ext>
                </a:extLst>
              </a:tr>
            </a:tbl>
          </a:graphicData>
        </a:graphic>
      </p:graphicFrame>
      <p:sp>
        <p:nvSpPr>
          <p:cNvPr id="39" name="TextBox 12">
            <a:extLst>
              <a:ext uri="{FF2B5EF4-FFF2-40B4-BE49-F238E27FC236}">
                <a16:creationId xmlns:a16="http://schemas.microsoft.com/office/drawing/2014/main" id="{4A82E01D-C2B2-B582-E30F-FBE186084564}"/>
              </a:ext>
            </a:extLst>
          </p:cNvPr>
          <p:cNvSpPr txBox="1"/>
          <p:nvPr/>
        </p:nvSpPr>
        <p:spPr>
          <a:xfrm>
            <a:off x="4375998" y="3207740"/>
            <a:ext cx="3099795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chemeClr val="accent6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</a:t>
            </a:r>
          </a:p>
        </p:txBody>
      </p:sp>
      <p:sp>
        <p:nvSpPr>
          <p:cNvPr id="40" name="TextBox 12">
            <a:extLst>
              <a:ext uri="{FF2B5EF4-FFF2-40B4-BE49-F238E27FC236}">
                <a16:creationId xmlns:a16="http://schemas.microsoft.com/office/drawing/2014/main" id="{2EF545C3-FD88-8F9F-D152-151306A1EB59}"/>
              </a:ext>
            </a:extLst>
          </p:cNvPr>
          <p:cNvSpPr txBox="1"/>
          <p:nvPr/>
        </p:nvSpPr>
        <p:spPr>
          <a:xfrm>
            <a:off x="9982200" y="3234689"/>
            <a:ext cx="4508976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chemeClr val="accent6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AA783C-E1CD-7242-FBC5-0FB035963623}"/>
              </a:ext>
            </a:extLst>
          </p:cNvPr>
          <p:cNvSpPr txBox="1"/>
          <p:nvPr/>
        </p:nvSpPr>
        <p:spPr>
          <a:xfrm>
            <a:off x="1453799" y="4621866"/>
            <a:ext cx="9159240" cy="3289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b="1" dirty="0">
                <a:latin typeface="Poppins Bold"/>
                <a:ea typeface="Poppins Bold"/>
                <a:cs typeface="Poppins Bold"/>
                <a:sym typeface="Poppins Bold"/>
              </a:rPr>
              <a:t>React</a:t>
            </a:r>
          </a:p>
          <a:p>
            <a:pPr algn="ctr">
              <a:lnSpc>
                <a:spcPts val="4200"/>
              </a:lnSpc>
            </a:pPr>
            <a:endParaRPr lang="en-US" sz="2800" b="1" dirty="0"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4200"/>
              </a:lnSpc>
            </a:pPr>
            <a:r>
              <a:rPr lang="en-US" sz="2800" b="1" dirty="0">
                <a:latin typeface="Poppins Bold"/>
                <a:ea typeface="Poppins Bold"/>
                <a:cs typeface="Poppins Bold"/>
                <a:sym typeface="Poppins Bold"/>
              </a:rPr>
              <a:t>Styled Components</a:t>
            </a:r>
          </a:p>
          <a:p>
            <a:pPr algn="ctr">
              <a:lnSpc>
                <a:spcPts val="4200"/>
              </a:lnSpc>
            </a:pPr>
            <a:r>
              <a:rPr lang="en-US" sz="2800" b="1" dirty="0">
                <a:latin typeface="Poppins Bold"/>
                <a:ea typeface="Poppins Bold"/>
                <a:cs typeface="Poppins Bold"/>
                <a:sym typeface="Poppins Bold"/>
              </a:rPr>
              <a:t>Axios</a:t>
            </a:r>
          </a:p>
          <a:p>
            <a:pPr algn="ctr">
              <a:lnSpc>
                <a:spcPts val="4200"/>
              </a:lnSpc>
            </a:pPr>
            <a:endParaRPr lang="en-US" sz="2800" b="1" dirty="0"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4200"/>
              </a:lnSpc>
            </a:pPr>
            <a:r>
              <a:rPr lang="en-US" sz="2800" b="1" dirty="0">
                <a:latin typeface="Poppins Bold"/>
                <a:ea typeface="Poppins Bold"/>
                <a:cs typeface="Poppins Bold"/>
                <a:sym typeface="Poppins Bold"/>
              </a:rPr>
              <a:t> React Router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DBD9F9-775A-BD30-C92C-DF12D3E864CE}"/>
              </a:ext>
            </a:extLst>
          </p:cNvPr>
          <p:cNvSpPr txBox="1"/>
          <p:nvPr/>
        </p:nvSpPr>
        <p:spPr>
          <a:xfrm>
            <a:off x="8724319" y="4686480"/>
            <a:ext cx="6961909" cy="3289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200" b="1" dirty="0"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800" b="1" dirty="0">
                <a:latin typeface="Poppins Bold"/>
                <a:ea typeface="Poppins Bold"/>
                <a:cs typeface="Poppins Bold"/>
                <a:sym typeface="Poppins Bold"/>
              </a:rPr>
              <a:t>Django REST Framework</a:t>
            </a:r>
          </a:p>
          <a:p>
            <a:pPr algn="ctr">
              <a:lnSpc>
                <a:spcPts val="4200"/>
              </a:lnSpc>
            </a:pPr>
            <a:endParaRPr lang="en-US" sz="2800" b="1" dirty="0"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4200"/>
              </a:lnSpc>
            </a:pPr>
            <a:r>
              <a:rPr lang="en-US" sz="2800" b="1" dirty="0">
                <a:latin typeface="Poppins Bold"/>
                <a:ea typeface="Poppins Bold"/>
                <a:cs typeface="Poppins Bold"/>
                <a:sym typeface="Poppins Bold"/>
              </a:rPr>
              <a:t>SQLite</a:t>
            </a:r>
          </a:p>
          <a:p>
            <a:pPr algn="ctr">
              <a:lnSpc>
                <a:spcPts val="4200"/>
              </a:lnSpc>
            </a:pPr>
            <a:endParaRPr lang="en-US" sz="2800" b="1" dirty="0"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4200"/>
              </a:lnSpc>
            </a:pPr>
            <a:endParaRPr lang="en-US" sz="2800" b="1" dirty="0"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4200"/>
              </a:lnSpc>
            </a:pPr>
            <a:r>
              <a:rPr lang="en-US" sz="2800" b="1" dirty="0">
                <a:latin typeface="Poppins Bold"/>
                <a:ea typeface="Poppins Bold"/>
                <a:cs typeface="Poppins Bold"/>
                <a:sym typeface="Poppins Bold"/>
              </a:rPr>
              <a:t>JWT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CD06C-33D5-9570-FE48-C04F8AA90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C0B8F87B-2247-5CAE-9171-3E039FD0B737}"/>
              </a:ext>
            </a:extLst>
          </p:cNvPr>
          <p:cNvSpPr txBox="1"/>
          <p:nvPr/>
        </p:nvSpPr>
        <p:spPr>
          <a:xfrm>
            <a:off x="1028731" y="838200"/>
            <a:ext cx="10818311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OBJECTIVE</a:t>
            </a: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99C69F70-7731-6706-B2A0-87E1A2A250DB}"/>
              </a:ext>
            </a:extLst>
          </p:cNvPr>
          <p:cNvSpPr/>
          <p:nvPr/>
        </p:nvSpPr>
        <p:spPr>
          <a:xfrm>
            <a:off x="1028731" y="9963150"/>
            <a:ext cx="11860769" cy="19050"/>
          </a:xfrm>
          <a:prstGeom prst="line">
            <a:avLst/>
          </a:prstGeom>
          <a:ln w="19050" cap="flat">
            <a:solidFill>
              <a:srgbClr val="EE3F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723009-F64F-3037-DEA8-B530B5EDF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-7620"/>
            <a:ext cx="146304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8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9144" y="2602576"/>
            <a:ext cx="642907" cy="64290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3F1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222222"/>
                  </a:solidFill>
                  <a:latin typeface="Garet"/>
                  <a:ea typeface="Garet"/>
                  <a:cs typeface="Garet"/>
                  <a:sym typeface="Garet"/>
                </a:rPr>
                <a:t>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7452" y="4500593"/>
            <a:ext cx="642907" cy="642907"/>
            <a:chOff x="23146" y="-1476005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23146" y="-147600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3F1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5972" y="-1413704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222222"/>
                  </a:solidFill>
                  <a:latin typeface="Garet"/>
                  <a:ea typeface="Garet"/>
                  <a:cs typeface="Garet"/>
                  <a:sym typeface="Garet"/>
                </a:rPr>
                <a:t>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9417" y="6746603"/>
            <a:ext cx="642907" cy="6429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3F1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22222"/>
                  </a:solidFill>
                  <a:latin typeface="Garet"/>
                  <a:ea typeface="Garet"/>
                  <a:cs typeface="Garet"/>
                  <a:sym typeface="Garet"/>
                </a:rPr>
                <a:t>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8976" y="637929"/>
            <a:ext cx="7796574" cy="1193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CORE  FEATURE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74830" y="2735516"/>
            <a:ext cx="7069170" cy="37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800" dirty="0">
                <a:solidFill>
                  <a:schemeClr val="accent6"/>
                </a:solidFill>
                <a:latin typeface="Poppins Bold" panose="020B0604020202020204" charset="0"/>
                <a:ea typeface="Garet"/>
                <a:cs typeface="Poppins Bold" panose="020B0604020202020204" charset="0"/>
                <a:sym typeface="Garet"/>
              </a:rPr>
              <a:t>Category Management :-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33384" y="3254270"/>
            <a:ext cx="7069170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Poppins Bold" panose="020B0604020202020204" charset="0"/>
                <a:cs typeface="Poppins Bold" panose="020B0604020202020204" charset="0"/>
              </a:rPr>
              <a:t>Users can add categories</a:t>
            </a:r>
            <a:r>
              <a:rPr lang="en-IN" sz="2000" dirty="0"/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16731" y="673788"/>
            <a:ext cx="5122205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dirty="0">
                <a:solidFill>
                  <a:srgbClr val="EE3F1E"/>
                </a:solidFill>
                <a:latin typeface="Poppins Bold"/>
                <a:ea typeface="Poppins Bold"/>
                <a:cs typeface="Poppins Bold"/>
                <a:sym typeface="Poppins Bold"/>
              </a:rPr>
              <a:t>MODULES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048631" y="9649071"/>
            <a:ext cx="11860769" cy="19050"/>
          </a:xfrm>
          <a:prstGeom prst="line">
            <a:avLst/>
          </a:prstGeom>
          <a:ln w="19050" cap="flat">
            <a:solidFill>
              <a:srgbClr val="EE3F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957B7537-94D9-0AB2-F519-703CB820BE57}"/>
              </a:ext>
            </a:extLst>
          </p:cNvPr>
          <p:cNvSpPr txBox="1"/>
          <p:nvPr/>
        </p:nvSpPr>
        <p:spPr>
          <a:xfrm>
            <a:off x="2107173" y="6828359"/>
            <a:ext cx="7069170" cy="37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800" dirty="0">
                <a:solidFill>
                  <a:schemeClr val="accent6"/>
                </a:solidFill>
                <a:latin typeface="Poppins Bold" panose="020B0604020202020204" charset="0"/>
                <a:ea typeface="Garet"/>
                <a:cs typeface="Poppins Bold" panose="020B0604020202020204" charset="0"/>
                <a:sym typeface="Garet"/>
              </a:rPr>
              <a:t>Order Management :-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16F0DDF-9231-5D79-4EC5-EB722E61A887}"/>
              </a:ext>
            </a:extLst>
          </p:cNvPr>
          <p:cNvSpPr txBox="1"/>
          <p:nvPr/>
        </p:nvSpPr>
        <p:spPr>
          <a:xfrm>
            <a:off x="2094883" y="4471427"/>
            <a:ext cx="745017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800" dirty="0">
                <a:solidFill>
                  <a:schemeClr val="accent6"/>
                </a:solidFill>
                <a:latin typeface="Poppins Bold" panose="020B0604020202020204" charset="0"/>
                <a:cs typeface="Poppins Bold" panose="020B0604020202020204" charset="0"/>
              </a:rPr>
              <a:t>Product Management </a:t>
            </a:r>
            <a:r>
              <a:rPr lang="en-IN" sz="2800" dirty="0">
                <a:solidFill>
                  <a:schemeClr val="accent6"/>
                </a:solidFill>
              </a:rPr>
              <a:t>:-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636DCD61-5839-C1BC-90D6-ECA7D5ED6BA3}"/>
              </a:ext>
            </a:extLst>
          </p:cNvPr>
          <p:cNvSpPr txBox="1"/>
          <p:nvPr/>
        </p:nvSpPr>
        <p:spPr>
          <a:xfrm>
            <a:off x="2094883" y="7329237"/>
            <a:ext cx="7069170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Bold" panose="020B0604020202020204" charset="0"/>
                <a:cs typeface="Poppins Bold" panose="020B0604020202020204" charset="0"/>
              </a:rPr>
              <a:t>Users can place orders on particular categories and view the order chart, which indicates the status of category products (e.g., pending, shipped, completed).</a:t>
            </a:r>
          </a:p>
          <a:p>
            <a:r>
              <a:rPr lang="en-IN" sz="2000" dirty="0"/>
              <a:t>.</a:t>
            </a: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F5B52B8A-0FDF-1F56-7263-25444C656FFE}"/>
              </a:ext>
            </a:extLst>
          </p:cNvPr>
          <p:cNvSpPr txBox="1"/>
          <p:nvPr/>
        </p:nvSpPr>
        <p:spPr>
          <a:xfrm>
            <a:off x="2107173" y="5146694"/>
            <a:ext cx="7069170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Bold" panose="020B0604020202020204" charset="0"/>
                <a:cs typeface="Poppins Bold" panose="020B0604020202020204" charset="0"/>
              </a:rPr>
              <a:t>Users can add products under specific categories and view the product list.</a:t>
            </a:r>
          </a:p>
          <a:p>
            <a:r>
              <a:rPr lang="en-IN" sz="2800" b="1" dirty="0"/>
              <a:t>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53B648E-FF53-A482-7280-1D8934A48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106" y="3110108"/>
            <a:ext cx="8533253" cy="36666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20569" y="10020300"/>
            <a:ext cx="11860769" cy="19050"/>
          </a:xfrm>
          <a:prstGeom prst="line">
            <a:avLst/>
          </a:prstGeom>
          <a:ln w="19050" cap="flat">
            <a:solidFill>
              <a:srgbClr val="EE3F1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grpSp>
        <p:nvGrpSpPr>
          <p:cNvPr id="6" name="Group 6"/>
          <p:cNvGrpSpPr/>
          <p:nvPr/>
        </p:nvGrpSpPr>
        <p:grpSpPr>
          <a:xfrm>
            <a:off x="2398137" y="3654642"/>
            <a:ext cx="13980233" cy="1803926"/>
            <a:chOff x="0" y="0"/>
            <a:chExt cx="658859" cy="1724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8859" cy="172404"/>
            </a:xfrm>
            <a:custGeom>
              <a:avLst/>
              <a:gdLst/>
              <a:ahLst/>
              <a:cxnLst/>
              <a:rect l="l" t="t" r="r" b="b"/>
              <a:pathLst>
                <a:path w="658859" h="172404">
                  <a:moveTo>
                    <a:pt x="0" y="0"/>
                  </a:moveTo>
                  <a:lnTo>
                    <a:pt x="658859" y="0"/>
                  </a:lnTo>
                  <a:lnTo>
                    <a:pt x="658859" y="172404"/>
                  </a:lnTo>
                  <a:lnTo>
                    <a:pt x="0" y="172404"/>
                  </a:lnTo>
                  <a:close/>
                </a:path>
              </a:pathLst>
            </a:custGeom>
            <a:solidFill>
              <a:srgbClr val="EE3F1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58859" cy="210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967708" y="6869578"/>
            <a:ext cx="203388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222222"/>
                </a:solidFill>
                <a:latin typeface="Garet Bold"/>
                <a:ea typeface="Garet Bold"/>
                <a:cs typeface="Garet Bold"/>
                <a:sym typeface="Garet Bold"/>
              </a:rPr>
              <a:t>Yanis Petros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528724" y="586753"/>
            <a:ext cx="2860781" cy="1193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-4191000" y="831434"/>
            <a:ext cx="18439992" cy="1193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799"/>
              </a:lnSpc>
            </a:pPr>
            <a:r>
              <a:rPr lang="en-US" sz="6000" b="1" dirty="0">
                <a:solidFill>
                  <a:srgbClr val="EE3F1E"/>
                </a:solidFill>
                <a:latin typeface="Poppins Bold"/>
                <a:ea typeface="Poppins Bold"/>
                <a:cs typeface="Poppins Bold"/>
                <a:sym typeface="Poppins Bold"/>
              </a:rPr>
              <a:t>INTERACTIVE DASHBOARD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66015" y="2317817"/>
            <a:ext cx="13960140" cy="1324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Poppins Bold" panose="020B0604020202020204" charset="0"/>
                <a:cs typeface="Poppins Bold" panose="020B0604020202020204" charset="0"/>
              </a:rPr>
              <a:t>The dashboard helps users understand inventory logs, showing how many products are added to stock daily through visualization graphs. It features: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1B3777-86AF-703E-9615-3129A0E6C650}"/>
              </a:ext>
            </a:extLst>
          </p:cNvPr>
          <p:cNvSpPr txBox="1"/>
          <p:nvPr/>
        </p:nvSpPr>
        <p:spPr>
          <a:xfrm>
            <a:off x="2546377" y="3845463"/>
            <a:ext cx="951903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Poppins Bold" panose="020B0604020202020204" charset="0"/>
                <a:cs typeface="Poppins Bold" panose="020B0604020202020204" charset="0"/>
              </a:rPr>
              <a:t>Stock Summary</a:t>
            </a:r>
          </a:p>
          <a:p>
            <a:r>
              <a:rPr lang="en-US" sz="3200" dirty="0">
                <a:solidFill>
                  <a:schemeClr val="bg1"/>
                </a:solidFill>
                <a:latin typeface="Poppins Bold" panose="020B0604020202020204" charset="0"/>
                <a:cs typeface="Poppins Bold" panose="020B0604020202020204" charset="0"/>
              </a:rPr>
              <a:t>Displays overall stock information</a:t>
            </a:r>
            <a:r>
              <a:rPr lang="en-US" dirty="0"/>
              <a:t>.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7CAB5B76-670F-0457-26CF-6685EF3D25C7}"/>
              </a:ext>
            </a:extLst>
          </p:cNvPr>
          <p:cNvGrpSpPr/>
          <p:nvPr/>
        </p:nvGrpSpPr>
        <p:grpSpPr>
          <a:xfrm>
            <a:off x="2339628" y="7603765"/>
            <a:ext cx="14016475" cy="2202580"/>
            <a:chOff x="0" y="-38100"/>
            <a:chExt cx="660567" cy="210504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F93BCECD-7974-BDC1-8697-4FE20B6D4466}"/>
                </a:ext>
              </a:extLst>
            </p:cNvPr>
            <p:cNvSpPr/>
            <p:nvPr/>
          </p:nvSpPr>
          <p:spPr>
            <a:xfrm>
              <a:off x="1708" y="0"/>
              <a:ext cx="658859" cy="172404"/>
            </a:xfrm>
            <a:custGeom>
              <a:avLst/>
              <a:gdLst/>
              <a:ahLst/>
              <a:cxnLst/>
              <a:rect l="l" t="t" r="r" b="b"/>
              <a:pathLst>
                <a:path w="658859" h="172404">
                  <a:moveTo>
                    <a:pt x="0" y="0"/>
                  </a:moveTo>
                  <a:lnTo>
                    <a:pt x="658859" y="0"/>
                  </a:lnTo>
                  <a:lnTo>
                    <a:pt x="658859" y="172404"/>
                  </a:lnTo>
                  <a:lnTo>
                    <a:pt x="0" y="172404"/>
                  </a:lnTo>
                  <a:close/>
                </a:path>
              </a:pathLst>
            </a:custGeom>
            <a:solidFill>
              <a:srgbClr val="EE3F1E"/>
            </a:solidFill>
          </p:spPr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95881E2A-232A-1924-2D96-B429FCE131CB}"/>
                </a:ext>
              </a:extLst>
            </p:cNvPr>
            <p:cNvSpPr txBox="1"/>
            <p:nvPr/>
          </p:nvSpPr>
          <p:spPr>
            <a:xfrm>
              <a:off x="0" y="-38100"/>
              <a:ext cx="658859" cy="210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9" name="Group 6">
            <a:extLst>
              <a:ext uri="{FF2B5EF4-FFF2-40B4-BE49-F238E27FC236}">
                <a16:creationId xmlns:a16="http://schemas.microsoft.com/office/drawing/2014/main" id="{C4CDF02C-8F82-259D-E4A2-D45606D5C77C}"/>
              </a:ext>
            </a:extLst>
          </p:cNvPr>
          <p:cNvGrpSpPr/>
          <p:nvPr/>
        </p:nvGrpSpPr>
        <p:grpSpPr>
          <a:xfrm>
            <a:off x="2393221" y="5890406"/>
            <a:ext cx="13980233" cy="1803926"/>
            <a:chOff x="0" y="0"/>
            <a:chExt cx="658859" cy="172404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09832A0A-BF83-551B-223E-EE32A91C20F8}"/>
                </a:ext>
              </a:extLst>
            </p:cNvPr>
            <p:cNvSpPr/>
            <p:nvPr/>
          </p:nvSpPr>
          <p:spPr>
            <a:xfrm>
              <a:off x="0" y="0"/>
              <a:ext cx="658859" cy="172404"/>
            </a:xfrm>
            <a:custGeom>
              <a:avLst/>
              <a:gdLst/>
              <a:ahLst/>
              <a:cxnLst/>
              <a:rect l="l" t="t" r="r" b="b"/>
              <a:pathLst>
                <a:path w="658859" h="172404">
                  <a:moveTo>
                    <a:pt x="0" y="0"/>
                  </a:moveTo>
                  <a:lnTo>
                    <a:pt x="658859" y="0"/>
                  </a:lnTo>
                  <a:lnTo>
                    <a:pt x="658859" y="172404"/>
                  </a:lnTo>
                  <a:lnTo>
                    <a:pt x="0" y="172404"/>
                  </a:lnTo>
                  <a:close/>
                </a:path>
              </a:pathLst>
            </a:custGeom>
            <a:solidFill>
              <a:srgbClr val="EE3F1E"/>
            </a:solidFill>
          </p:spPr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ACE78E13-8C0A-FD2D-C22D-2D4226627DDE}"/>
                </a:ext>
              </a:extLst>
            </p:cNvPr>
            <p:cNvSpPr txBox="1"/>
            <p:nvPr/>
          </p:nvSpPr>
          <p:spPr>
            <a:xfrm>
              <a:off x="0" y="-38100"/>
              <a:ext cx="658859" cy="210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90A91A3-B593-9E01-940D-01DB90657738}"/>
              </a:ext>
            </a:extLst>
          </p:cNvPr>
          <p:cNvSpPr txBox="1"/>
          <p:nvPr/>
        </p:nvSpPr>
        <p:spPr>
          <a:xfrm>
            <a:off x="2546377" y="5913111"/>
            <a:ext cx="1360297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Poppins Bold" panose="020B0604020202020204" charset="0"/>
                <a:cs typeface="Poppins Bold" panose="020B0604020202020204" charset="0"/>
              </a:rPr>
              <a:t>Inward and Outward Trends</a:t>
            </a:r>
          </a:p>
          <a:p>
            <a:r>
              <a:rPr lang="en-US" sz="2800" dirty="0">
                <a:solidFill>
                  <a:schemeClr val="bg1"/>
                </a:solidFill>
                <a:latin typeface="Poppins Bold" panose="020B0604020202020204" charset="0"/>
                <a:cs typeface="Poppins Bold" panose="020B0604020202020204" charset="0"/>
              </a:rPr>
              <a:t>Shows how much stock of particular products is available and the amount ordered, represented in bar graphs for easy comprehension</a:t>
            </a:r>
            <a:r>
              <a:rPr lang="en-US" sz="2400" dirty="0">
                <a:solidFill>
                  <a:schemeClr val="bg1"/>
                </a:solidFill>
                <a:latin typeface="Poppins Bold" panose="020B0604020202020204" charset="0"/>
                <a:cs typeface="Poppins Bold" panose="020B0604020202020204" charset="0"/>
              </a:rPr>
              <a:t>.</a:t>
            </a:r>
          </a:p>
        </p:txBody>
      </p:sp>
      <p:sp>
        <p:nvSpPr>
          <p:cNvPr id="45" name="TextBox 25">
            <a:extLst>
              <a:ext uri="{FF2B5EF4-FFF2-40B4-BE49-F238E27FC236}">
                <a16:creationId xmlns:a16="http://schemas.microsoft.com/office/drawing/2014/main" id="{97CA9568-B06E-448F-658B-D833BC88B389}"/>
              </a:ext>
            </a:extLst>
          </p:cNvPr>
          <p:cNvSpPr txBox="1"/>
          <p:nvPr/>
        </p:nvSpPr>
        <p:spPr>
          <a:xfrm>
            <a:off x="2740058" y="8120794"/>
            <a:ext cx="13215618" cy="1946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dirty="0">
                <a:latin typeface="Poppins Bold" panose="020B0604020202020204" charset="0"/>
                <a:cs typeface="Poppins Bold" panose="020B0604020202020204" charset="0"/>
              </a:rPr>
              <a:t>Inventory Summary</a:t>
            </a:r>
          </a:p>
          <a:p>
            <a:r>
              <a:rPr lang="en-US" sz="3200" dirty="0">
                <a:solidFill>
                  <a:schemeClr val="bg1"/>
                </a:solidFill>
                <a:latin typeface="Poppins Bold" panose="020B0604020202020204" charset="0"/>
                <a:cs typeface="Poppins Bold" panose="020B0604020202020204" charset="0"/>
              </a:rPr>
              <a:t>Indicates the stock levels, including low stock and out-of-stock items.</a:t>
            </a:r>
            <a:endParaRPr lang="en-US" sz="2400" dirty="0"/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 b="1" dirty="0">
              <a:solidFill>
                <a:srgbClr val="222222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14716" y="723900"/>
            <a:ext cx="13030200" cy="1201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799"/>
              </a:lnSpc>
            </a:pPr>
            <a:r>
              <a:rPr lang="en-US" sz="7200" b="1" dirty="0">
                <a:solidFill>
                  <a:srgbClr val="EE3F1E"/>
                </a:solidFill>
                <a:latin typeface="Poppins Bold"/>
                <a:ea typeface="Poppins Bold"/>
                <a:cs typeface="Poppins Bold"/>
                <a:sym typeface="Poppins Bold"/>
              </a:rPr>
              <a:t>STOCK  LEVEL MONITORING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EA39390-674C-4D62-D292-7C2750891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" t="28831" r="29167" b="22754"/>
          <a:stretch>
            <a:fillRect/>
          </a:stretch>
        </p:blipFill>
        <p:spPr>
          <a:xfrm>
            <a:off x="3048000" y="3695700"/>
            <a:ext cx="12192000" cy="49805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31" y="9229725"/>
            <a:ext cx="11860769" cy="19050"/>
          </a:xfrm>
          <a:prstGeom prst="line">
            <a:avLst/>
          </a:prstGeom>
          <a:ln w="19050" cap="flat">
            <a:solidFill>
              <a:srgbClr val="EE3F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901828" y="2274150"/>
            <a:ext cx="5088469" cy="6045396"/>
            <a:chOff x="0" y="0"/>
            <a:chExt cx="744974" cy="8568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44974" cy="856824"/>
            </a:xfrm>
            <a:custGeom>
              <a:avLst/>
              <a:gdLst/>
              <a:ahLst/>
              <a:cxnLst/>
              <a:rect l="l" t="t" r="r" b="b"/>
              <a:pathLst>
                <a:path w="744974" h="856824">
                  <a:moveTo>
                    <a:pt x="65689" y="0"/>
                  </a:moveTo>
                  <a:lnTo>
                    <a:pt x="679285" y="0"/>
                  </a:lnTo>
                  <a:cubicBezTo>
                    <a:pt x="715564" y="0"/>
                    <a:pt x="744974" y="29410"/>
                    <a:pt x="744974" y="65689"/>
                  </a:cubicBezTo>
                  <a:lnTo>
                    <a:pt x="744974" y="791135"/>
                  </a:lnTo>
                  <a:cubicBezTo>
                    <a:pt x="744974" y="808557"/>
                    <a:pt x="738053" y="825265"/>
                    <a:pt x="725734" y="837584"/>
                  </a:cubicBezTo>
                  <a:cubicBezTo>
                    <a:pt x="713415" y="849904"/>
                    <a:pt x="696707" y="856824"/>
                    <a:pt x="679285" y="856824"/>
                  </a:cubicBezTo>
                  <a:lnTo>
                    <a:pt x="65689" y="856824"/>
                  </a:lnTo>
                  <a:cubicBezTo>
                    <a:pt x="48267" y="856824"/>
                    <a:pt x="31559" y="849904"/>
                    <a:pt x="19240" y="837584"/>
                  </a:cubicBezTo>
                  <a:cubicBezTo>
                    <a:pt x="6921" y="825265"/>
                    <a:pt x="0" y="808557"/>
                    <a:pt x="0" y="791135"/>
                  </a:cubicBezTo>
                  <a:lnTo>
                    <a:pt x="0" y="65689"/>
                  </a:lnTo>
                  <a:cubicBezTo>
                    <a:pt x="0" y="48267"/>
                    <a:pt x="6921" y="31559"/>
                    <a:pt x="19240" y="19240"/>
                  </a:cubicBezTo>
                  <a:cubicBezTo>
                    <a:pt x="31559" y="6921"/>
                    <a:pt x="48267" y="0"/>
                    <a:pt x="656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44974" cy="894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261417" y="1568345"/>
            <a:ext cx="2573263" cy="1193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endParaRPr lang="en-US" sz="6999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-2042897" y="540032"/>
            <a:ext cx="13908445" cy="1193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799"/>
              </a:lnSpc>
            </a:pPr>
            <a:r>
              <a:rPr lang="en-US" sz="6999" b="1" dirty="0">
                <a:solidFill>
                  <a:srgbClr val="EC6737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21764" y="6798231"/>
            <a:ext cx="2405945" cy="1376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19"/>
              </a:lnSpc>
              <a:spcBef>
                <a:spcPct val="0"/>
              </a:spcBef>
            </a:pPr>
            <a:r>
              <a:rPr lang="en-US" sz="1299">
                <a:solidFill>
                  <a:srgbClr val="222222"/>
                </a:solidFill>
                <a:latin typeface="Garet"/>
                <a:ea typeface="Garet"/>
                <a:cs typeface="Garet"/>
                <a:sym typeface="Garet"/>
              </a:rPr>
              <a:t>Lorem ipsum dolor sit amet, consectetur adipiscing elit. Nam dapibus suscipit libero, vel dictum risus pulvinar sed. Pellentesque non enim sapien. Donec.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7513" y="2662352"/>
            <a:ext cx="427063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chemeClr val="accent6"/>
                </a:solidFill>
                <a:latin typeface="Poppins Bold"/>
                <a:ea typeface="Poppins Bold"/>
                <a:cs typeface="Poppins Bold"/>
                <a:sym typeface="Poppins Bold"/>
              </a:rPr>
              <a:t>TECHNICAL CHALLENGE</a:t>
            </a:r>
          </a:p>
        </p:txBody>
      </p:sp>
      <p:grpSp>
        <p:nvGrpSpPr>
          <p:cNvPr id="26" name="Group 8">
            <a:extLst>
              <a:ext uri="{FF2B5EF4-FFF2-40B4-BE49-F238E27FC236}">
                <a16:creationId xmlns:a16="http://schemas.microsoft.com/office/drawing/2014/main" id="{CF3E7947-EBA7-D264-ADF6-9F106D2E61FD}"/>
              </a:ext>
            </a:extLst>
          </p:cNvPr>
          <p:cNvGrpSpPr/>
          <p:nvPr/>
        </p:nvGrpSpPr>
        <p:grpSpPr>
          <a:xfrm>
            <a:off x="6874136" y="2274150"/>
            <a:ext cx="5088469" cy="6026346"/>
            <a:chOff x="0" y="0"/>
            <a:chExt cx="744974" cy="856824"/>
          </a:xfrm>
        </p:grpSpPr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709645-8085-A4C3-76FA-745491CDDD5A}"/>
                </a:ext>
              </a:extLst>
            </p:cNvPr>
            <p:cNvSpPr/>
            <p:nvPr/>
          </p:nvSpPr>
          <p:spPr>
            <a:xfrm>
              <a:off x="0" y="0"/>
              <a:ext cx="744974" cy="856824"/>
            </a:xfrm>
            <a:custGeom>
              <a:avLst/>
              <a:gdLst/>
              <a:ahLst/>
              <a:cxnLst/>
              <a:rect l="l" t="t" r="r" b="b"/>
              <a:pathLst>
                <a:path w="744974" h="856824">
                  <a:moveTo>
                    <a:pt x="65689" y="0"/>
                  </a:moveTo>
                  <a:lnTo>
                    <a:pt x="679285" y="0"/>
                  </a:lnTo>
                  <a:cubicBezTo>
                    <a:pt x="715564" y="0"/>
                    <a:pt x="744974" y="29410"/>
                    <a:pt x="744974" y="65689"/>
                  </a:cubicBezTo>
                  <a:lnTo>
                    <a:pt x="744974" y="791135"/>
                  </a:lnTo>
                  <a:cubicBezTo>
                    <a:pt x="744974" y="808557"/>
                    <a:pt x="738053" y="825265"/>
                    <a:pt x="725734" y="837584"/>
                  </a:cubicBezTo>
                  <a:cubicBezTo>
                    <a:pt x="713415" y="849904"/>
                    <a:pt x="696707" y="856824"/>
                    <a:pt x="679285" y="856824"/>
                  </a:cubicBezTo>
                  <a:lnTo>
                    <a:pt x="65689" y="856824"/>
                  </a:lnTo>
                  <a:cubicBezTo>
                    <a:pt x="48267" y="856824"/>
                    <a:pt x="31559" y="849904"/>
                    <a:pt x="19240" y="837584"/>
                  </a:cubicBezTo>
                  <a:cubicBezTo>
                    <a:pt x="6921" y="825265"/>
                    <a:pt x="0" y="808557"/>
                    <a:pt x="0" y="791135"/>
                  </a:cubicBezTo>
                  <a:lnTo>
                    <a:pt x="0" y="65689"/>
                  </a:lnTo>
                  <a:cubicBezTo>
                    <a:pt x="0" y="48267"/>
                    <a:pt x="6921" y="31559"/>
                    <a:pt x="19240" y="19240"/>
                  </a:cubicBezTo>
                  <a:cubicBezTo>
                    <a:pt x="31559" y="6921"/>
                    <a:pt x="48267" y="0"/>
                    <a:pt x="656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E78527E9-232C-0690-0682-37A9F177A6EC}"/>
                </a:ext>
              </a:extLst>
            </p:cNvPr>
            <p:cNvSpPr txBox="1"/>
            <p:nvPr/>
          </p:nvSpPr>
          <p:spPr>
            <a:xfrm>
              <a:off x="0" y="-38100"/>
              <a:ext cx="744974" cy="894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8">
            <a:extLst>
              <a:ext uri="{FF2B5EF4-FFF2-40B4-BE49-F238E27FC236}">
                <a16:creationId xmlns:a16="http://schemas.microsoft.com/office/drawing/2014/main" id="{DFDE227C-8550-D62F-E5A8-3FB56EA5A93A}"/>
              </a:ext>
            </a:extLst>
          </p:cNvPr>
          <p:cNvGrpSpPr/>
          <p:nvPr/>
        </p:nvGrpSpPr>
        <p:grpSpPr>
          <a:xfrm>
            <a:off x="835390" y="2274150"/>
            <a:ext cx="16617219" cy="6205561"/>
            <a:chOff x="0" y="-69706"/>
            <a:chExt cx="3037191" cy="926530"/>
          </a:xfrm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2D6A4CEE-4FFC-67A7-7057-1D45364B4B53}"/>
                </a:ext>
              </a:extLst>
            </p:cNvPr>
            <p:cNvSpPr/>
            <p:nvPr/>
          </p:nvSpPr>
          <p:spPr>
            <a:xfrm>
              <a:off x="2212066" y="-69706"/>
              <a:ext cx="825125" cy="902616"/>
            </a:xfrm>
            <a:custGeom>
              <a:avLst/>
              <a:gdLst/>
              <a:ahLst/>
              <a:cxnLst/>
              <a:rect l="l" t="t" r="r" b="b"/>
              <a:pathLst>
                <a:path w="744974" h="856824">
                  <a:moveTo>
                    <a:pt x="65689" y="0"/>
                  </a:moveTo>
                  <a:lnTo>
                    <a:pt x="679285" y="0"/>
                  </a:lnTo>
                  <a:cubicBezTo>
                    <a:pt x="715564" y="0"/>
                    <a:pt x="744974" y="29410"/>
                    <a:pt x="744974" y="65689"/>
                  </a:cubicBezTo>
                  <a:lnTo>
                    <a:pt x="744974" y="791135"/>
                  </a:lnTo>
                  <a:cubicBezTo>
                    <a:pt x="744974" y="808557"/>
                    <a:pt x="738053" y="825265"/>
                    <a:pt x="725734" y="837584"/>
                  </a:cubicBezTo>
                  <a:cubicBezTo>
                    <a:pt x="713415" y="849904"/>
                    <a:pt x="696707" y="856824"/>
                    <a:pt x="679285" y="856824"/>
                  </a:cubicBezTo>
                  <a:lnTo>
                    <a:pt x="65689" y="856824"/>
                  </a:lnTo>
                  <a:cubicBezTo>
                    <a:pt x="48267" y="856824"/>
                    <a:pt x="31559" y="849904"/>
                    <a:pt x="19240" y="837584"/>
                  </a:cubicBezTo>
                  <a:cubicBezTo>
                    <a:pt x="6921" y="825265"/>
                    <a:pt x="0" y="808557"/>
                    <a:pt x="0" y="791135"/>
                  </a:cubicBezTo>
                  <a:lnTo>
                    <a:pt x="0" y="65689"/>
                  </a:lnTo>
                  <a:cubicBezTo>
                    <a:pt x="0" y="48267"/>
                    <a:pt x="6921" y="31559"/>
                    <a:pt x="19240" y="19240"/>
                  </a:cubicBezTo>
                  <a:cubicBezTo>
                    <a:pt x="31559" y="6921"/>
                    <a:pt x="48267" y="0"/>
                    <a:pt x="656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F8492650-6EA9-1313-0DEC-B17072C4C366}"/>
                </a:ext>
              </a:extLst>
            </p:cNvPr>
            <p:cNvSpPr txBox="1"/>
            <p:nvPr/>
          </p:nvSpPr>
          <p:spPr>
            <a:xfrm>
              <a:off x="0" y="-38100"/>
              <a:ext cx="744974" cy="894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25">
            <a:extLst>
              <a:ext uri="{FF2B5EF4-FFF2-40B4-BE49-F238E27FC236}">
                <a16:creationId xmlns:a16="http://schemas.microsoft.com/office/drawing/2014/main" id="{3B10B9E6-0831-E6FB-C68A-7952600EDAD1}"/>
              </a:ext>
            </a:extLst>
          </p:cNvPr>
          <p:cNvSpPr txBox="1"/>
          <p:nvPr/>
        </p:nvSpPr>
        <p:spPr>
          <a:xfrm>
            <a:off x="7312083" y="2533154"/>
            <a:ext cx="4270631" cy="875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chemeClr val="accent6"/>
                </a:solidFill>
                <a:latin typeface="Poppins Bold"/>
                <a:ea typeface="Poppins Bold"/>
                <a:cs typeface="Poppins Bold"/>
                <a:sym typeface="Poppins Bold"/>
              </a:rPr>
              <a:t>NON-TECHNICAL CHALLENGE</a:t>
            </a:r>
          </a:p>
        </p:txBody>
      </p:sp>
      <p:sp>
        <p:nvSpPr>
          <p:cNvPr id="33" name="TextBox 25">
            <a:extLst>
              <a:ext uri="{FF2B5EF4-FFF2-40B4-BE49-F238E27FC236}">
                <a16:creationId xmlns:a16="http://schemas.microsoft.com/office/drawing/2014/main" id="{71B45155-902C-36D5-D543-CF6585FF105D}"/>
              </a:ext>
            </a:extLst>
          </p:cNvPr>
          <p:cNvSpPr txBox="1"/>
          <p:nvPr/>
        </p:nvSpPr>
        <p:spPr>
          <a:xfrm>
            <a:off x="13439770" y="2566997"/>
            <a:ext cx="427063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chemeClr val="accent6"/>
                </a:solidFill>
                <a:latin typeface="Poppins Bold"/>
                <a:ea typeface="Poppins Bold"/>
                <a:cs typeface="Poppins Bold"/>
                <a:sym typeface="Poppins Bold"/>
              </a:rPr>
              <a:t>TECHNICAL CHALLENGE</a:t>
            </a:r>
          </a:p>
        </p:txBody>
      </p:sp>
      <p:sp>
        <p:nvSpPr>
          <p:cNvPr id="34" name="TextBox 25">
            <a:extLst>
              <a:ext uri="{FF2B5EF4-FFF2-40B4-BE49-F238E27FC236}">
                <a16:creationId xmlns:a16="http://schemas.microsoft.com/office/drawing/2014/main" id="{EFF06E17-2FAF-D294-F865-7E60187C8FE1}"/>
              </a:ext>
            </a:extLst>
          </p:cNvPr>
          <p:cNvSpPr txBox="1"/>
          <p:nvPr/>
        </p:nvSpPr>
        <p:spPr>
          <a:xfrm>
            <a:off x="1216301" y="3667333"/>
            <a:ext cx="4270631" cy="2221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latin typeface="Poppins Bold"/>
                <a:ea typeface="Poppins Bold"/>
                <a:cs typeface="Poppins Bold"/>
                <a:sym typeface="Poppins Bold"/>
              </a:rPr>
              <a:t> API Endpoint Issues: like Incorrect API URLs blocked the communication between frontend and backend</a:t>
            </a:r>
          </a:p>
        </p:txBody>
      </p:sp>
      <p:sp>
        <p:nvSpPr>
          <p:cNvPr id="35" name="TextBox 25">
            <a:extLst>
              <a:ext uri="{FF2B5EF4-FFF2-40B4-BE49-F238E27FC236}">
                <a16:creationId xmlns:a16="http://schemas.microsoft.com/office/drawing/2014/main" id="{85FE5680-E0FA-E450-D3F8-87F0CF673543}"/>
              </a:ext>
            </a:extLst>
          </p:cNvPr>
          <p:cNvSpPr txBox="1"/>
          <p:nvPr/>
        </p:nvSpPr>
        <p:spPr>
          <a:xfrm>
            <a:off x="7178863" y="3667333"/>
            <a:ext cx="4270631" cy="3568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latin typeface="Poppins Bold"/>
                <a:ea typeface="Poppins Bold"/>
                <a:cs typeface="Poppins Bold"/>
                <a:sym typeface="Poppins Bold"/>
              </a:rPr>
              <a:t>We designed multiple dashboard structures to make the interface more interactive. After several design trials and feedback, we finalized the most user-friendly version.</a:t>
            </a:r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3D2AEE39-A8B6-1D50-2FE9-B4446091CBAD}"/>
              </a:ext>
            </a:extLst>
          </p:cNvPr>
          <p:cNvSpPr txBox="1"/>
          <p:nvPr/>
        </p:nvSpPr>
        <p:spPr>
          <a:xfrm>
            <a:off x="13389341" y="3408330"/>
            <a:ext cx="3615688" cy="4911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00" b="1" dirty="0">
                <a:latin typeface="Poppins Bold"/>
                <a:ea typeface="Poppins Bold"/>
                <a:cs typeface="Poppins Bold"/>
                <a:sym typeface="Poppins Bold"/>
              </a:rPr>
              <a:t>Every new user could access other user’s product. So, Implemented </a:t>
            </a:r>
            <a:r>
              <a:rPr lang="en-US" sz="2400" b="1" dirty="0" err="1">
                <a:latin typeface="Poppins Bold"/>
                <a:ea typeface="Poppins Bold"/>
                <a:cs typeface="Poppins Bold"/>
                <a:sym typeface="Poppins Bold"/>
              </a:rPr>
              <a:t>unique_together</a:t>
            </a:r>
            <a:r>
              <a:rPr lang="en-US" sz="2400" b="1" dirty="0">
                <a:latin typeface="Poppins Bold"/>
                <a:ea typeface="Poppins Bold"/>
                <a:cs typeface="Poppins Bold"/>
                <a:sym typeface="Poppins Bold"/>
              </a:rPr>
              <a:t> constraint to ensure products are uniquely linked to each user, preventing data overlap and unauthorized access</a:t>
            </a:r>
            <a:r>
              <a:rPr lang="en-US" sz="2000" b="1" dirty="0"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31" y="2775659"/>
            <a:ext cx="642907" cy="64290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3F1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22222"/>
                  </a:solidFill>
                  <a:latin typeface="Garet"/>
                  <a:ea typeface="Garet"/>
                  <a:cs typeface="Garet"/>
                  <a:sym typeface="Garet"/>
                </a:rPr>
                <a:t>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31" y="4673106"/>
            <a:ext cx="642907" cy="64290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3F1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22222"/>
                  </a:solidFill>
                  <a:latin typeface="Garet"/>
                  <a:ea typeface="Garet"/>
                  <a:cs typeface="Garet"/>
                  <a:sym typeface="Garet"/>
                </a:rPr>
                <a:t>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9004" y="6399431"/>
            <a:ext cx="642907" cy="6429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3F1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22222"/>
                  </a:solidFill>
                  <a:latin typeface="Garet"/>
                  <a:ea typeface="Garet"/>
                  <a:cs typeface="Garet"/>
                  <a:sym typeface="Garet"/>
                </a:rPr>
                <a:t>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31" y="734800"/>
            <a:ext cx="6773841" cy="1193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55770" y="2633382"/>
            <a:ext cx="8364570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Add supplier &amp; purchase management module</a:t>
            </a:r>
          </a:p>
          <a:p>
            <a:endParaRPr lang="en-US" sz="4000" b="1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Integrate email/SMS notifications for low stock alerts</a:t>
            </a:r>
          </a:p>
          <a:p>
            <a:endParaRPr lang="en-US" sz="4000" b="1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Include exportable reports (PDF/Excel)</a:t>
            </a:r>
          </a:p>
          <a:p>
            <a:endParaRPr lang="en-US" sz="4000" b="1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Deploy on cloud (AWS or Azure) for scalability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01073" y="734800"/>
            <a:ext cx="4516083" cy="1193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dirty="0">
                <a:solidFill>
                  <a:srgbClr val="EE3F1E"/>
                </a:solidFill>
                <a:latin typeface="Poppins Bold"/>
                <a:ea typeface="Poppins Bold"/>
                <a:cs typeface="Poppins Bold"/>
                <a:sym typeface="Poppins Bold"/>
              </a:rPr>
              <a:t>SCOPE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028731" y="9229725"/>
            <a:ext cx="11860769" cy="19050"/>
          </a:xfrm>
          <a:prstGeom prst="line">
            <a:avLst/>
          </a:prstGeom>
          <a:ln w="19050" cap="flat">
            <a:solidFill>
              <a:srgbClr val="EE3F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8">
            <a:extLst>
              <a:ext uri="{FF2B5EF4-FFF2-40B4-BE49-F238E27FC236}">
                <a16:creationId xmlns:a16="http://schemas.microsoft.com/office/drawing/2014/main" id="{27D91BC0-25B8-DED7-E08C-81F93D57BF1A}"/>
              </a:ext>
            </a:extLst>
          </p:cNvPr>
          <p:cNvGrpSpPr/>
          <p:nvPr/>
        </p:nvGrpSpPr>
        <p:grpSpPr>
          <a:xfrm>
            <a:off x="1107544" y="7705195"/>
            <a:ext cx="642907" cy="642907"/>
            <a:chOff x="0" y="0"/>
            <a:chExt cx="812800" cy="812800"/>
          </a:xfrm>
        </p:grpSpPr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BCF96A30-C824-D272-C06B-5FB25D05C1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3F1E"/>
            </a:solidFill>
          </p:spPr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0D85CE00-745B-E954-3DE8-7977B6DC939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222222"/>
                  </a:solidFill>
                  <a:latin typeface="Garet"/>
                  <a:ea typeface="Garet"/>
                  <a:cs typeface="Garet"/>
                  <a:sym typeface="Garet"/>
                </a:rPr>
                <a:t>4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88F95F8-AB37-F3E3-83FE-8E43A6C10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2805795"/>
            <a:ext cx="7162800" cy="40500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3907</TotalTime>
  <Words>370</Words>
  <Application>Microsoft Office PowerPoint</Application>
  <PresentationFormat>Custom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Poppins Bold</vt:lpstr>
      <vt:lpstr>Garet</vt:lpstr>
      <vt:lpstr>Garet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Smal busines</dc:title>
  <dc:creator>Sona</dc:creator>
  <cp:lastModifiedBy>Sona Rani</cp:lastModifiedBy>
  <cp:revision>11</cp:revision>
  <dcterms:created xsi:type="dcterms:W3CDTF">2006-08-16T00:00:00Z</dcterms:created>
  <dcterms:modified xsi:type="dcterms:W3CDTF">2025-11-10T11:38:55Z</dcterms:modified>
  <dc:identifier>DAG4CV6FBaA</dc:identifier>
</cp:coreProperties>
</file>